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3" r:id="rId26"/>
    <p:sldId id="286" r:id="rId27"/>
    <p:sldId id="289" r:id="rId28"/>
    <p:sldId id="291" r:id="rId29"/>
    <p:sldId id="292" r:id="rId30"/>
    <p:sldId id="293" r:id="rId31"/>
    <p:sldId id="294" r:id="rId32"/>
    <p:sldId id="295" r:id="rId33"/>
    <p:sldId id="296" r:id="rId34"/>
    <p:sldId id="300" r:id="rId35"/>
    <p:sldId id="301" r:id="rId36"/>
    <p:sldId id="297" r:id="rId37"/>
    <p:sldId id="298" r:id="rId38"/>
    <p:sldId id="299" r:id="rId39"/>
    <p:sldId id="302" r:id="rId40"/>
    <p:sldId id="30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1" autoAdjust="0"/>
    <p:restoredTop sz="94660"/>
  </p:normalViewPr>
  <p:slideViewPr>
    <p:cSldViewPr snapToGrid="0">
      <p:cViewPr varScale="1">
        <p:scale>
          <a:sx n="92" d="100"/>
          <a:sy n="92" d="100"/>
        </p:scale>
        <p:origin x="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1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5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99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9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6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5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9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92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9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1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 descr="Colorful leaf patterns">
            <a:extLst>
              <a:ext uri="{FF2B5EF4-FFF2-40B4-BE49-F238E27FC236}">
                <a16:creationId xmlns:a16="http://schemas.microsoft.com/office/drawing/2014/main" id="{60D3132E-6D66-1D67-47C0-B35809635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7" r="1" b="12776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B6E44-04C9-12CA-6870-B98EF446054C}"/>
              </a:ext>
            </a:extLst>
          </p:cNvPr>
          <p:cNvSpPr txBox="1"/>
          <p:nvPr/>
        </p:nvSpPr>
        <p:spPr>
          <a:xfrm>
            <a:off x="1573619" y="1544715"/>
            <a:ext cx="91949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Natural Language Processing</a:t>
            </a:r>
            <a:endParaRPr lang="en-IN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 GROUP 1</a:t>
            </a:r>
            <a:r>
              <a:rPr lang="en-IN" sz="18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(Vijaya, Pavana, Yeswanth, Vrunda, Sakshi, Sarah, Yashodha)</a:t>
            </a:r>
            <a:endParaRPr lang="en-IN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 Varun &amp; </a:t>
            </a:r>
            <a:r>
              <a:rPr lang="en-IN" sz="28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Anavadhya</a:t>
            </a:r>
            <a:endParaRPr lang="en-IN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 18/05/23</a:t>
            </a:r>
            <a:endParaRPr lang="en-IN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492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7E0F67-E3FA-1597-7356-847BE3A0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08" y="401385"/>
            <a:ext cx="5492417" cy="5829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11A5A-E4FF-CBBA-E921-176B5C5CF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38" y="735031"/>
            <a:ext cx="6019967" cy="538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B7AC1-6707-AB4A-FD13-2648C53B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0" y="151846"/>
            <a:ext cx="5810550" cy="3044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EFD90-F68E-4FF0-2EB4-329286B2A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41"/>
          <a:stretch/>
        </p:blipFill>
        <p:spPr>
          <a:xfrm>
            <a:off x="6096000" y="2085327"/>
            <a:ext cx="5338455" cy="4718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C62A4-A3DA-1EAC-A824-29B4F4ED3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09" y="3492795"/>
            <a:ext cx="4637199" cy="3310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2BD6F-4B97-7C6B-866E-7A30A978342F}"/>
              </a:ext>
            </a:extLst>
          </p:cNvPr>
          <p:cNvSpPr txBox="1"/>
          <p:nvPr/>
        </p:nvSpPr>
        <p:spPr>
          <a:xfrm>
            <a:off x="5983827" y="169693"/>
            <a:ext cx="6096000" cy="1150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 Light" panose="020B0502040204020203" pitchFamily="34" charset="0"/>
              </a:rPr>
              <a:t>LDA basically the statistical model that explains a set of observations through unobserved groups and each group explains why some parts of the data are similar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908AF-96DD-A24E-6822-2687C6F88FC5}"/>
              </a:ext>
            </a:extLst>
          </p:cNvPr>
          <p:cNvSpPr txBox="1"/>
          <p:nvPr/>
        </p:nvSpPr>
        <p:spPr>
          <a:xfrm>
            <a:off x="7593975" y="1517969"/>
            <a:ext cx="16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Bahnschrift Light" panose="020B0502040204020203" pitchFamily="34" charset="0"/>
              </a:rPr>
              <a:t>BI-GRAMS</a:t>
            </a:r>
          </a:p>
        </p:txBody>
      </p:sp>
    </p:spTree>
    <p:extLst>
      <p:ext uri="{BB962C8B-B14F-4D97-AF65-F5344CB8AC3E}">
        <p14:creationId xmlns:p14="http://schemas.microsoft.com/office/powerpoint/2010/main" val="190391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1F79-9B50-D62D-AF7A-378BA33F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8" y="1272619"/>
            <a:ext cx="5353325" cy="4432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87992-DD0D-C678-DC5A-99634D72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342" y="1461203"/>
            <a:ext cx="5978001" cy="4055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C864E1-4BAC-59BE-6204-F280F125BD44}"/>
              </a:ext>
            </a:extLst>
          </p:cNvPr>
          <p:cNvSpPr txBox="1"/>
          <p:nvPr/>
        </p:nvSpPr>
        <p:spPr>
          <a:xfrm>
            <a:off x="2856840" y="336499"/>
            <a:ext cx="491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Bahnschrift Light" panose="020B0502040204020203" pitchFamily="34" charset="0"/>
              </a:rPr>
              <a:t>TRI-GRAM</a:t>
            </a:r>
          </a:p>
        </p:txBody>
      </p:sp>
    </p:spTree>
    <p:extLst>
      <p:ext uri="{BB962C8B-B14F-4D97-AF65-F5344CB8AC3E}">
        <p14:creationId xmlns:p14="http://schemas.microsoft.com/office/powerpoint/2010/main" val="198687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358EE-0DA2-0B2B-6CDC-D85C2717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71" y="114409"/>
            <a:ext cx="4845299" cy="1511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A01F6-C6E1-F157-C437-4C7AE127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312" y="2457018"/>
            <a:ext cx="5797848" cy="390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0E11C-E92F-9C55-D3AA-B36201E98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19" y="269646"/>
            <a:ext cx="2870348" cy="279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1AD04B-CAF6-AFA0-64FF-020111FBD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" y="988415"/>
            <a:ext cx="6498934" cy="33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71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8269D5-C6E3-EC2C-CBE4-B16C77EB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" y="1843748"/>
            <a:ext cx="6024626" cy="686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699FF-D6E1-8DBF-8F40-ED160FBEDDFA}"/>
              </a:ext>
            </a:extLst>
          </p:cNvPr>
          <p:cNvSpPr txBox="1"/>
          <p:nvPr/>
        </p:nvSpPr>
        <p:spPr>
          <a:xfrm>
            <a:off x="145365" y="604975"/>
            <a:ext cx="5387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Pie Chart</a:t>
            </a:r>
          </a:p>
          <a:p>
            <a:endParaRPr lang="en-IN" dirty="0"/>
          </a:p>
          <a:p>
            <a:r>
              <a:rPr lang="en-IN" dirty="0"/>
              <a:t>Percentage of non-abusive and abusive words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2B227-D532-4729-032F-35F47FF9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0" y="2992294"/>
            <a:ext cx="4989659" cy="367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7F6127-F4A3-2217-1E96-EA8EF82D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098"/>
            <a:ext cx="5054860" cy="825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149387-AB5F-E94B-6B2A-39C33E264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428" y="1470483"/>
            <a:ext cx="5511800" cy="4122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F9EB7F-D8F9-AC43-3A27-F87C6D4FEC1A}"/>
              </a:ext>
            </a:extLst>
          </p:cNvPr>
          <p:cNvSpPr txBox="1"/>
          <p:nvPr/>
        </p:nvSpPr>
        <p:spPr>
          <a:xfrm>
            <a:off x="6342268" y="5515747"/>
            <a:ext cx="5306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Heat map</a:t>
            </a:r>
          </a:p>
          <a:p>
            <a:endParaRPr lang="en-IN" dirty="0"/>
          </a:p>
          <a:p>
            <a:r>
              <a:rPr lang="en-IN" dirty="0"/>
              <a:t>To find correlation btw class, num_char, num_word and num_sent </a:t>
            </a:r>
          </a:p>
        </p:txBody>
      </p:sp>
    </p:spTree>
    <p:extLst>
      <p:ext uri="{BB962C8B-B14F-4D97-AF65-F5344CB8AC3E}">
        <p14:creationId xmlns:p14="http://schemas.microsoft.com/office/powerpoint/2010/main" val="350537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77344-1645-A719-6C3C-2D85144F561B}"/>
              </a:ext>
            </a:extLst>
          </p:cNvPr>
          <p:cNvSpPr txBox="1"/>
          <p:nvPr/>
        </p:nvSpPr>
        <p:spPr>
          <a:xfrm>
            <a:off x="2396067" y="2132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  <a:latin typeface="Arial"/>
                <a:ea typeface="Calibri"/>
                <a:cs typeface="Arial"/>
                <a:sym typeface="Arial"/>
              </a:rPr>
              <a:t>AUTO EDA – Method 1</a:t>
            </a:r>
            <a:endParaRPr lang="en-IN" sz="3600" b="1" dirty="0">
              <a:solidFill>
                <a:schemeClr val="dk1"/>
              </a:solidFill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4F339-FE4C-6090-E2EC-FA4D0FEE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0" y="3006703"/>
            <a:ext cx="3981655" cy="80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350F1-4AB3-3021-2352-CA4A2FA1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13" y="3006703"/>
            <a:ext cx="7537837" cy="844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7E195B-2587-7962-600F-CF4F97D8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493" y="4051741"/>
            <a:ext cx="8179220" cy="2432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5ED5C8-443B-65D5-FEAA-D6E9EF3000DE}"/>
              </a:ext>
            </a:extLst>
          </p:cNvPr>
          <p:cNvSpPr txBox="1"/>
          <p:nvPr/>
        </p:nvSpPr>
        <p:spPr>
          <a:xfrm>
            <a:off x="334130" y="864165"/>
            <a:ext cx="11523739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Auto EDA done using  </a:t>
            </a:r>
            <a:r>
              <a:rPr lang="en-IN" b="1" dirty="0"/>
              <a:t>AUTOVIZ</a:t>
            </a:r>
            <a:r>
              <a:rPr lang="en-IN" dirty="0"/>
              <a:t>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C28"/>
                </a:solidFill>
                <a:latin typeface="Century Gothic" panose="020B0502020202020204" pitchFamily="34" charset="0"/>
              </a:rPr>
              <a:t>A</a:t>
            </a:r>
            <a:r>
              <a:rPr lang="en-US" b="0" i="0" dirty="0">
                <a:solidFill>
                  <a:srgbClr val="040C28"/>
                </a:solidFill>
                <a:effectLst/>
                <a:latin typeface="Century Gothic" panose="020B0502020202020204" pitchFamily="34" charset="0"/>
              </a:rPr>
              <a:t>utomate the tasks of data preparation, cleaning, and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entury Gothic" panose="020B0502020202020204" pitchFamily="34" charset="0"/>
              </a:rPr>
              <a:t>The g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oal of Auto EDA is to streamline the data analysis process and reduce the time and effort required to perform exploratory data analysis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5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38C22-A095-6696-D8BA-92A10687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14" y="1520926"/>
            <a:ext cx="6255071" cy="130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B2BA5-1CFE-A29C-6B2A-8D3818002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90" y="2939389"/>
            <a:ext cx="6815667" cy="3800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A31B01-469F-34DF-1FB3-DE16A5F15FB5}"/>
              </a:ext>
            </a:extLst>
          </p:cNvPr>
          <p:cNvSpPr txBox="1"/>
          <p:nvPr/>
        </p:nvSpPr>
        <p:spPr>
          <a:xfrm>
            <a:off x="2994990" y="118125"/>
            <a:ext cx="598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  <a:latin typeface="Arial"/>
                <a:ea typeface="Calibri"/>
                <a:cs typeface="Arial"/>
                <a:sym typeface="Arial"/>
              </a:rPr>
              <a:t>AUTO EDA – Method 2</a:t>
            </a:r>
            <a:endParaRPr lang="en-IN" sz="3600" b="1" dirty="0">
              <a:solidFill>
                <a:schemeClr val="dk1"/>
              </a:solidFill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74E93-38DA-7632-AC70-0102DF5594C4}"/>
              </a:ext>
            </a:extLst>
          </p:cNvPr>
          <p:cNvSpPr txBox="1"/>
          <p:nvPr/>
        </p:nvSpPr>
        <p:spPr>
          <a:xfrm>
            <a:off x="653014" y="958025"/>
            <a:ext cx="524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 EDA done using </a:t>
            </a:r>
            <a:r>
              <a:rPr lang="en-US" dirty="0" err="1"/>
              <a:t>dtale</a:t>
            </a:r>
            <a:r>
              <a:rPr lang="en-US" dirty="0"/>
              <a:t> Library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5060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C44F8-761A-D947-1CDF-74DED28C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9" y="2443170"/>
            <a:ext cx="2911623" cy="78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DEB41-0FEB-CB47-C49A-E94B8F2EE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453" y="2535767"/>
            <a:ext cx="2133710" cy="482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1A70D-D958-2662-07FA-3D815504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565" y="1282340"/>
            <a:ext cx="3740342" cy="4064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8293A-31A9-1F8B-033E-D5970E3210AC}"/>
              </a:ext>
            </a:extLst>
          </p:cNvPr>
          <p:cNvSpPr txBox="1"/>
          <p:nvPr/>
        </p:nvSpPr>
        <p:spPr>
          <a:xfrm>
            <a:off x="621619" y="812649"/>
            <a:ext cx="796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Using Test train split and Random Over Sampling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EDD6FB-07EB-08F2-4A63-F5133955E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034" y="2649553"/>
            <a:ext cx="2254366" cy="36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DB572B-57A9-693A-695C-AC6EF5B5C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075" y="2566924"/>
            <a:ext cx="1968601" cy="482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09B297-9366-1D6D-BCA0-1B8662AB433E}"/>
              </a:ext>
            </a:extLst>
          </p:cNvPr>
          <p:cNvSpPr txBox="1"/>
          <p:nvPr/>
        </p:nvSpPr>
        <p:spPr>
          <a:xfrm>
            <a:off x="3782345" y="227178"/>
            <a:ext cx="4318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  <a:latin typeface="Arial"/>
                <a:ea typeface="Calibri"/>
                <a:cs typeface="Arial"/>
                <a:sym typeface="Arial"/>
              </a:rPr>
              <a:t>Balancing the data</a:t>
            </a:r>
            <a:endParaRPr lang="en-IN" sz="3600" b="1" dirty="0">
              <a:solidFill>
                <a:schemeClr val="dk1"/>
              </a:solidFill>
              <a:latin typeface="Arial"/>
              <a:ea typeface="Calibri"/>
              <a:cs typeface="Arial"/>
              <a:sym typeface="Calibri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09958-DB72-A538-868A-59EB1A81A998}"/>
              </a:ext>
            </a:extLst>
          </p:cNvPr>
          <p:cNvSpPr txBox="1"/>
          <p:nvPr/>
        </p:nvSpPr>
        <p:spPr>
          <a:xfrm>
            <a:off x="621619" y="1767452"/>
            <a:ext cx="489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y_train</a:t>
            </a:r>
            <a:r>
              <a:rPr lang="en-IN" dirty="0"/>
              <a:t> is the imbalanced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F87E-0C17-8AFB-0718-2EC7E3809B7C}"/>
              </a:ext>
            </a:extLst>
          </p:cNvPr>
          <p:cNvSpPr txBox="1"/>
          <p:nvPr/>
        </p:nvSpPr>
        <p:spPr>
          <a:xfrm>
            <a:off x="6467034" y="1875478"/>
            <a:ext cx="42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y_train_ros</a:t>
            </a:r>
            <a:r>
              <a:rPr lang="en-IN" dirty="0"/>
              <a:t> is the balanced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58A3BA-78C2-AE97-295F-626F577F0E2C}"/>
              </a:ext>
            </a:extLst>
          </p:cNvPr>
          <p:cNvCxnSpPr>
            <a:cxnSpLocks/>
          </p:cNvCxnSpPr>
          <p:nvPr/>
        </p:nvCxnSpPr>
        <p:spPr>
          <a:xfrm>
            <a:off x="6096000" y="1250869"/>
            <a:ext cx="12192" cy="22311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94B42C-5854-C223-2B3B-7AC2B0F2CE61}"/>
              </a:ext>
            </a:extLst>
          </p:cNvPr>
          <p:cNvCxnSpPr>
            <a:cxnSpLocks/>
          </p:cNvCxnSpPr>
          <p:nvPr/>
        </p:nvCxnSpPr>
        <p:spPr>
          <a:xfrm>
            <a:off x="182880" y="3789274"/>
            <a:ext cx="1185062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980F34-ACF9-6497-2128-06AEFDE00EC4}"/>
              </a:ext>
            </a:extLst>
          </p:cNvPr>
          <p:cNvSpPr txBox="1"/>
          <p:nvPr/>
        </p:nvSpPr>
        <p:spPr>
          <a:xfrm>
            <a:off x="182880" y="4096512"/>
            <a:ext cx="294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MODEL BUILDING: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495FC4-6ABB-7CD9-89D6-D50119291F7C}"/>
              </a:ext>
            </a:extLst>
          </p:cNvPr>
          <p:cNvSpPr txBox="1"/>
          <p:nvPr/>
        </p:nvSpPr>
        <p:spPr>
          <a:xfrm>
            <a:off x="3782345" y="4082436"/>
            <a:ext cx="681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Used SMOTE for balancing the imbalanced data.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512A36-5CFE-E786-C71B-B867DF1E0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66" y="5021771"/>
            <a:ext cx="3333921" cy="14669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0A9965-5CB5-8E69-A20F-CBB97D0D3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7576" y="5178675"/>
            <a:ext cx="2432175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B7C63C-7C29-8E8C-FBF6-41669F30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09" y="1951182"/>
            <a:ext cx="3721291" cy="793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FDFC0-138D-9275-AD2E-9FC3D71C2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63" y="2914691"/>
            <a:ext cx="3784141" cy="3525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01A2B4-0378-1E38-772F-089425E2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54" y="1358571"/>
            <a:ext cx="4168625" cy="1501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A1A4E4-F53E-743A-FE77-FFD46F27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554" y="3199724"/>
            <a:ext cx="4003595" cy="3146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D60FE-DC74-4E49-868F-1669608BA851}"/>
              </a:ext>
            </a:extLst>
          </p:cNvPr>
          <p:cNvSpPr txBox="1"/>
          <p:nvPr/>
        </p:nvSpPr>
        <p:spPr>
          <a:xfrm>
            <a:off x="619609" y="812047"/>
            <a:ext cx="10468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Visualizing the negative, positive and neutral words in the given content using bar and pie charts</a:t>
            </a:r>
            <a:endParaRPr lang="en-IN" sz="1800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3A806-43EA-E32E-6D32-3821BCF840C3}"/>
              </a:ext>
            </a:extLst>
          </p:cNvPr>
          <p:cNvSpPr txBox="1"/>
          <p:nvPr/>
        </p:nvSpPr>
        <p:spPr>
          <a:xfrm>
            <a:off x="2480254" y="165716"/>
            <a:ext cx="6751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  <a:latin typeface="Arial"/>
                <a:ea typeface="Calibri"/>
                <a:cs typeface="Arial"/>
              </a:rPr>
              <a:t>SENTIMENTAL ANALYSIS</a:t>
            </a:r>
          </a:p>
        </p:txBody>
      </p:sp>
    </p:spTree>
    <p:extLst>
      <p:ext uri="{BB962C8B-B14F-4D97-AF65-F5344CB8AC3E}">
        <p14:creationId xmlns:p14="http://schemas.microsoft.com/office/powerpoint/2010/main" val="2373401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18CE9-730C-665E-F2D0-90B5CC4C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6" y="750588"/>
            <a:ext cx="5918504" cy="1790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9A2E8-47B8-9F9E-FF68-3718ACAB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4" t="6813" r="3718" b="3405"/>
          <a:stretch/>
        </p:blipFill>
        <p:spPr>
          <a:xfrm>
            <a:off x="4380613" y="2700669"/>
            <a:ext cx="7570381" cy="3780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6899A-C163-72DF-245A-2CBC02CCEB22}"/>
              </a:ext>
            </a:extLst>
          </p:cNvPr>
          <p:cNvSpPr txBox="1"/>
          <p:nvPr/>
        </p:nvSpPr>
        <p:spPr>
          <a:xfrm>
            <a:off x="2943149" y="54164"/>
            <a:ext cx="615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       Negative word cloud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059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77562-2809-CD89-AF16-06920909967C}"/>
              </a:ext>
            </a:extLst>
          </p:cNvPr>
          <p:cNvSpPr txBox="1"/>
          <p:nvPr/>
        </p:nvSpPr>
        <p:spPr>
          <a:xfrm>
            <a:off x="2565990" y="3186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</a:rPr>
              <a:t>BUSINESS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7D502-BB40-05D2-99A5-C7F3E8F6A4CE}"/>
              </a:ext>
            </a:extLst>
          </p:cNvPr>
          <p:cNvSpPr txBox="1"/>
          <p:nvPr/>
        </p:nvSpPr>
        <p:spPr>
          <a:xfrm>
            <a:off x="907312" y="1396409"/>
            <a:ext cx="10909004" cy="412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ahnschrift Light" panose="020B0502040204020203" pitchFamily="34" charset="0"/>
                <a:ea typeface="Arial" panose="020B0604020202020204" pitchFamily="34" charset="0"/>
              </a:rPr>
              <a:t>Inappropriate emails would demotivate and spoil the positive environment that would lead to more attrition rate and low productivity.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ahnschrift Light" panose="020B0502040204020203" pitchFamily="34" charset="0"/>
                <a:ea typeface="Arial" panose="020B0604020202020204" pitchFamily="34" charset="0"/>
              </a:rPr>
              <a:t> Inappropriate emails could be on form of bullying, racism, sexual </a:t>
            </a:r>
            <a:r>
              <a:rPr lang="en-IN" sz="1800" dirty="0" err="1">
                <a:effectLst/>
                <a:latin typeface="Bahnschrift Light" panose="020B0502040204020203" pitchFamily="34" charset="0"/>
                <a:ea typeface="Arial" panose="020B0604020202020204" pitchFamily="34" charset="0"/>
              </a:rPr>
              <a:t>favourtism</a:t>
            </a:r>
            <a:r>
              <a:rPr lang="en-IN" sz="1800" dirty="0">
                <a:effectLst/>
                <a:latin typeface="Bahnschrift Light" panose="020B0502040204020203" pitchFamily="34" charset="0"/>
                <a:ea typeface="Arial" panose="020B0604020202020204" pitchFamily="34" charset="0"/>
              </a:rPr>
              <a:t> and hate in the gender or culture, in today’s world so dominated by email no organization is immune to these hate emails.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ahnschrift Light" panose="020B0502040204020203" pitchFamily="34" charset="0"/>
                <a:ea typeface="Arial" panose="020B0604020202020204" pitchFamily="34" charset="0"/>
              </a:rPr>
              <a:t>The goal of the project is to identify such emails in the given day based on the above inappropriate content.</a:t>
            </a:r>
            <a:endParaRPr lang="en-IN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09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821BC3-2DEA-F70C-AA51-69105590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80" y="802682"/>
            <a:ext cx="5975657" cy="1720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3B030-D8EF-82D8-6021-9088216C4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7" r="2066" b="1076"/>
          <a:stretch/>
        </p:blipFill>
        <p:spPr>
          <a:xfrm>
            <a:off x="4322001" y="2757377"/>
            <a:ext cx="7593552" cy="3795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ED6C9-10B7-464D-0C22-3D939F69B3E4}"/>
              </a:ext>
            </a:extLst>
          </p:cNvPr>
          <p:cNvSpPr txBox="1"/>
          <p:nvPr/>
        </p:nvSpPr>
        <p:spPr>
          <a:xfrm>
            <a:off x="3450350" y="39472"/>
            <a:ext cx="529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  Positive word cloud</a:t>
            </a:r>
          </a:p>
        </p:txBody>
      </p:sp>
    </p:spTree>
    <p:extLst>
      <p:ext uri="{BB962C8B-B14F-4D97-AF65-F5344CB8AC3E}">
        <p14:creationId xmlns:p14="http://schemas.microsoft.com/office/powerpoint/2010/main" val="287897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280D5-929D-F0EE-6074-B4BCA857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2" y="985606"/>
            <a:ext cx="6013759" cy="1835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6ECAD-CFEA-9D58-7BD8-05719EBAF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" t="8921" b="2586"/>
          <a:stretch/>
        </p:blipFill>
        <p:spPr>
          <a:xfrm>
            <a:off x="4408060" y="2977059"/>
            <a:ext cx="7601876" cy="3742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33A5C7-DE8E-A1D5-48A0-4074EBA3EC3F}"/>
              </a:ext>
            </a:extLst>
          </p:cNvPr>
          <p:cNvSpPr txBox="1"/>
          <p:nvPr/>
        </p:nvSpPr>
        <p:spPr>
          <a:xfrm>
            <a:off x="3670300" y="183066"/>
            <a:ext cx="485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Neutral word cloud</a:t>
            </a:r>
          </a:p>
        </p:txBody>
      </p:sp>
    </p:spTree>
    <p:extLst>
      <p:ext uri="{BB962C8B-B14F-4D97-AF65-F5344CB8AC3E}">
        <p14:creationId xmlns:p14="http://schemas.microsoft.com/office/powerpoint/2010/main" val="3830269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FA2811-4B08-4059-6203-E5E5F72D990B}"/>
              </a:ext>
            </a:extLst>
          </p:cNvPr>
          <p:cNvSpPr txBox="1"/>
          <p:nvPr/>
        </p:nvSpPr>
        <p:spPr>
          <a:xfrm>
            <a:off x="892524" y="1235359"/>
            <a:ext cx="1026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feature extraction, converted the content column datatype to string, for the ease.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8B858-66E8-6CF4-77E2-B884C405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4" y="4443382"/>
            <a:ext cx="2622685" cy="175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94ECB-2793-791E-2B48-817D13AD0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49" y="4211595"/>
            <a:ext cx="8153819" cy="2216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AA379D-0666-1AB8-205F-5BC9982F5FC3}"/>
              </a:ext>
            </a:extLst>
          </p:cNvPr>
          <p:cNvSpPr txBox="1"/>
          <p:nvPr/>
        </p:nvSpPr>
        <p:spPr>
          <a:xfrm>
            <a:off x="963401" y="3574265"/>
            <a:ext cx="421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Removing the special characters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71CDF-FA21-B4E5-10F2-901ABA38B2AE}"/>
              </a:ext>
            </a:extLst>
          </p:cNvPr>
          <p:cNvSpPr txBox="1"/>
          <p:nvPr/>
        </p:nvSpPr>
        <p:spPr>
          <a:xfrm>
            <a:off x="2700866" y="189115"/>
            <a:ext cx="679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  <a:latin typeface="Arial"/>
                <a:ea typeface="Calibri"/>
                <a:cs typeface="Arial"/>
              </a:rPr>
              <a:t>FEATURE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D5FFD-8CC0-24E4-FDBD-6215011C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24" y="2004604"/>
            <a:ext cx="3041806" cy="488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79E2B-C062-1E43-C8FE-30FA22C73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363" y="1649040"/>
            <a:ext cx="2408441" cy="22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4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546C59-2FA7-6F34-8700-9A0578F0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6" y="1243066"/>
            <a:ext cx="4710528" cy="536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46A47-B04B-7201-E0BA-DB42444B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802" y="934476"/>
            <a:ext cx="6348863" cy="1455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B3C563-836E-EA87-947D-44C9EC50CBC5}"/>
              </a:ext>
            </a:extLst>
          </p:cNvPr>
          <p:cNvSpPr txBox="1"/>
          <p:nvPr/>
        </p:nvSpPr>
        <p:spPr>
          <a:xfrm>
            <a:off x="474232" y="457393"/>
            <a:ext cx="496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Removing punctuations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E4E755-6490-F39F-23A9-95A8EB32D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76" y="4926761"/>
            <a:ext cx="3365673" cy="590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C45BFE-8B84-035C-5323-B6EE30452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276" y="3925937"/>
            <a:ext cx="7372848" cy="1824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41E40-531B-8730-1D54-4C70B6A59BC6}"/>
              </a:ext>
            </a:extLst>
          </p:cNvPr>
          <p:cNvSpPr txBox="1"/>
          <p:nvPr/>
        </p:nvSpPr>
        <p:spPr>
          <a:xfrm>
            <a:off x="474232" y="4132240"/>
            <a:ext cx="3644112" cy="368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Removing the extra spaces</a:t>
            </a:r>
          </a:p>
        </p:txBody>
      </p:sp>
    </p:spTree>
    <p:extLst>
      <p:ext uri="{BB962C8B-B14F-4D97-AF65-F5344CB8AC3E}">
        <p14:creationId xmlns:p14="http://schemas.microsoft.com/office/powerpoint/2010/main" val="839852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E47757-1CFD-5457-8E52-CB74475A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0" y="953097"/>
            <a:ext cx="4464039" cy="571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F9336-FDD0-9FD8-5E02-ADBEA45BE2F1}"/>
              </a:ext>
            </a:extLst>
          </p:cNvPr>
          <p:cNvSpPr txBox="1"/>
          <p:nvPr/>
        </p:nvSpPr>
        <p:spPr>
          <a:xfrm>
            <a:off x="503274" y="36660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Removing the digits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1B1BBB-E460-9A40-16E7-47737429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418" y="551267"/>
            <a:ext cx="6373308" cy="17453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18029E-5F7A-5D80-F974-5479672E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37" y="3550601"/>
            <a:ext cx="3257717" cy="908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E3030F-AC61-0B47-5672-B24FD0DD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992" y="3521284"/>
            <a:ext cx="8185571" cy="2241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72945-CB47-8D99-034A-F48590786686}"/>
              </a:ext>
            </a:extLst>
          </p:cNvPr>
          <p:cNvSpPr txBox="1"/>
          <p:nvPr/>
        </p:nvSpPr>
        <p:spPr>
          <a:xfrm>
            <a:off x="387295" y="2883129"/>
            <a:ext cx="31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Tokenizing the words</a:t>
            </a:r>
          </a:p>
        </p:txBody>
      </p:sp>
    </p:spTree>
    <p:extLst>
      <p:ext uri="{BB962C8B-B14F-4D97-AF65-F5344CB8AC3E}">
        <p14:creationId xmlns:p14="http://schemas.microsoft.com/office/powerpoint/2010/main" val="312984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A58767-2912-C220-769E-DCD131A7E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959" y="1182309"/>
            <a:ext cx="6961544" cy="755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0077D0-48A3-A016-FD72-1886F3D3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0" y="1007292"/>
            <a:ext cx="3847781" cy="1105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9F6DBE-66A7-4FFF-27A4-0E0AB160B060}"/>
              </a:ext>
            </a:extLst>
          </p:cNvPr>
          <p:cNvSpPr txBox="1"/>
          <p:nvPr/>
        </p:nvSpPr>
        <p:spPr>
          <a:xfrm>
            <a:off x="447270" y="354979"/>
            <a:ext cx="106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Removing the </a:t>
            </a:r>
            <a:r>
              <a:rPr lang="en-IN" dirty="0" err="1"/>
              <a:t>stopwords</a:t>
            </a:r>
            <a:r>
              <a:rPr lang="en-IN" dirty="0"/>
              <a:t> from the dataset and printing the list of no </a:t>
            </a:r>
            <a:r>
              <a:rPr lang="en-IN" dirty="0" err="1"/>
              <a:t>stopwords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E9300-500E-0CDE-9800-2336A4865384}"/>
              </a:ext>
            </a:extLst>
          </p:cNvPr>
          <p:cNvSpPr txBox="1"/>
          <p:nvPr/>
        </p:nvSpPr>
        <p:spPr>
          <a:xfrm>
            <a:off x="447270" y="2574524"/>
            <a:ext cx="578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Normalizing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23FE8-5F38-8CCE-8198-9D664710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70" y="3231471"/>
            <a:ext cx="4165814" cy="876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FB8DBE-7773-768D-15CC-F0115E1D3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959" y="3430553"/>
            <a:ext cx="7058771" cy="458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E5374-7D3B-FEFE-A93C-623E46C19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70" y="5504627"/>
            <a:ext cx="3783027" cy="1125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533460-25AF-25F9-7EDE-4B4BDB68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959" y="5675691"/>
            <a:ext cx="7191362" cy="617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A7E78A-14EA-DEE4-97E8-9D93BB516F5C}"/>
              </a:ext>
            </a:extLst>
          </p:cNvPr>
          <p:cNvSpPr txBox="1"/>
          <p:nvPr/>
        </p:nvSpPr>
        <p:spPr>
          <a:xfrm>
            <a:off x="447270" y="4594513"/>
            <a:ext cx="1089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Stemming using </a:t>
            </a:r>
            <a:r>
              <a:rPr lang="en-IN" sz="1600" dirty="0" err="1"/>
              <a:t>nltk.stem</a:t>
            </a:r>
            <a:r>
              <a:rPr lang="en-IN" sz="1600" dirty="0"/>
              <a:t> library and </a:t>
            </a:r>
            <a:r>
              <a:rPr lang="en-IN" sz="1600" dirty="0" err="1"/>
              <a:t>PorterStemmer</a:t>
            </a:r>
            <a:r>
              <a:rPr lang="en-IN" sz="1600" dirty="0"/>
              <a:t> as it produces the best output and has less error rate. It helps in reducing the word length and creating a stem word which doesn’t exist in the library. </a:t>
            </a:r>
          </a:p>
        </p:txBody>
      </p:sp>
    </p:spTree>
    <p:extLst>
      <p:ext uri="{BB962C8B-B14F-4D97-AF65-F5344CB8AC3E}">
        <p14:creationId xmlns:p14="http://schemas.microsoft.com/office/powerpoint/2010/main" val="539091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05208-7D1B-CF3B-647D-D44AF8CF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4" y="822252"/>
            <a:ext cx="4328617" cy="66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452B3-452B-FFEC-A057-9F3BE97F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15" y="750882"/>
            <a:ext cx="7217313" cy="687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A3CE81-EFA6-010D-F0F7-CCF6EACA815D}"/>
              </a:ext>
            </a:extLst>
          </p:cNvPr>
          <p:cNvSpPr txBox="1"/>
          <p:nvPr/>
        </p:nvSpPr>
        <p:spPr>
          <a:xfrm>
            <a:off x="498564" y="281499"/>
            <a:ext cx="5833730" cy="368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Joining all the no stop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E7704-A28A-F2DB-D2D5-61618EEA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1" y="2575132"/>
            <a:ext cx="3333921" cy="58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31EE2-2FF1-EDBA-392D-4D423B3E4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196" y="2660642"/>
            <a:ext cx="7783599" cy="498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FC300-727F-5081-0A3C-7C6178916E57}"/>
              </a:ext>
            </a:extLst>
          </p:cNvPr>
          <p:cNvSpPr txBox="1"/>
          <p:nvPr/>
        </p:nvSpPr>
        <p:spPr>
          <a:xfrm>
            <a:off x="498564" y="1782302"/>
            <a:ext cx="1119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Lemmatization helps in reducing redundancy and get the valid words from </a:t>
            </a:r>
            <a:r>
              <a:rPr lang="en-IN" dirty="0" err="1"/>
              <a:t>WordNetLemmatizer</a:t>
            </a:r>
            <a:r>
              <a:rPr lang="en-IN" dirty="0"/>
              <a:t> from </a:t>
            </a:r>
            <a:r>
              <a:rPr lang="en-IN" dirty="0" err="1"/>
              <a:t>nltk.stem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2F3F6-3E78-D6ED-52EE-3A5002093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60" y="5276832"/>
            <a:ext cx="6691752" cy="1272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3AE27-BC54-294D-BD82-87DA3802F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371" y="3651288"/>
            <a:ext cx="802961" cy="3045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251752-FA06-20B1-885A-8F740125B4FA}"/>
              </a:ext>
            </a:extLst>
          </p:cNvPr>
          <p:cNvSpPr txBox="1"/>
          <p:nvPr/>
        </p:nvSpPr>
        <p:spPr>
          <a:xfrm>
            <a:off x="498564" y="4023234"/>
            <a:ext cx="7723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 err="1"/>
              <a:t>CountVectorizer</a:t>
            </a:r>
            <a:r>
              <a:rPr lang="en-IN" sz="1600" dirty="0"/>
              <a:t> is used </a:t>
            </a:r>
            <a:r>
              <a:rPr lang="en-US" sz="1600" dirty="0"/>
              <a:t>to convert a collection of text to a vector of token counts, enabling the ​pre-processing of text data prior to generating the vector representation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18090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ED5B3-B978-CE54-072C-C201F9B5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" y="1838686"/>
            <a:ext cx="2673487" cy="488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786C8-6EC5-A59C-9B9C-4F55A9BE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338" y="280745"/>
            <a:ext cx="6865015" cy="3289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46185-61E1-420F-A0D9-A3E9446DB70E}"/>
              </a:ext>
            </a:extLst>
          </p:cNvPr>
          <p:cNvSpPr txBox="1"/>
          <p:nvPr/>
        </p:nvSpPr>
        <p:spPr>
          <a:xfrm>
            <a:off x="588335" y="453655"/>
            <a:ext cx="400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Printing the vectorizer vocabulary of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CC42-9224-9C8E-224C-98604FACA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9" y="4946793"/>
            <a:ext cx="4000706" cy="615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5BE6DD-4A24-2F0B-8FF4-F55B3E2A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338" y="4001658"/>
            <a:ext cx="4261216" cy="2506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99208-CF61-BCC1-F023-B4C33CF55FAE}"/>
              </a:ext>
            </a:extLst>
          </p:cNvPr>
          <p:cNvSpPr txBox="1"/>
          <p:nvPr/>
        </p:nvSpPr>
        <p:spPr>
          <a:xfrm>
            <a:off x="609412" y="3749749"/>
            <a:ext cx="370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Extracting the tokens and the matrix using .toarray</a:t>
            </a:r>
          </a:p>
        </p:txBody>
      </p:sp>
    </p:spTree>
    <p:extLst>
      <p:ext uri="{BB962C8B-B14F-4D97-AF65-F5344CB8AC3E}">
        <p14:creationId xmlns:p14="http://schemas.microsoft.com/office/powerpoint/2010/main" val="3193094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4A227-0B5D-3CF3-56BA-8BC3F2AD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27" y="744890"/>
            <a:ext cx="7474334" cy="539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C416C-CB67-0909-016D-71C77FAD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11" y="1398867"/>
            <a:ext cx="4210266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2D41E-729B-803D-C996-0694B7DFF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65" y="3058719"/>
            <a:ext cx="4273770" cy="768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C593C-D815-3309-7FAD-79D399FC8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862" y="3042727"/>
            <a:ext cx="4438878" cy="2800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B45623-1E9A-1E0C-F0C5-BBDDCC3260E5}"/>
              </a:ext>
            </a:extLst>
          </p:cNvPr>
          <p:cNvSpPr txBox="1"/>
          <p:nvPr/>
        </p:nvSpPr>
        <p:spPr>
          <a:xfrm>
            <a:off x="546967" y="261359"/>
            <a:ext cx="699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Fitting the data using .</a:t>
            </a:r>
            <a:r>
              <a:rPr lang="en-IN" dirty="0" err="1"/>
              <a:t>fit_transform</a:t>
            </a:r>
            <a:r>
              <a:rPr lang="en-IN" dirty="0"/>
              <a:t> to produce a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2A0AC-A56F-2C15-C8F7-AE71BDD81C5C}"/>
              </a:ext>
            </a:extLst>
          </p:cNvPr>
          <p:cNvSpPr txBox="1"/>
          <p:nvPr/>
        </p:nvSpPr>
        <p:spPr>
          <a:xfrm>
            <a:off x="546967" y="2402958"/>
            <a:ext cx="86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Extracting the features and converting it to matrix </a:t>
            </a:r>
          </a:p>
        </p:txBody>
      </p:sp>
    </p:spTree>
    <p:extLst>
      <p:ext uri="{BB962C8B-B14F-4D97-AF65-F5344CB8AC3E}">
        <p14:creationId xmlns:p14="http://schemas.microsoft.com/office/powerpoint/2010/main" val="2164015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D7E0C-D194-C1EA-93E5-0326F1BC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0" y="1414316"/>
            <a:ext cx="5957782" cy="1007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25DDB-F6DF-CEC9-69B6-EFF5B58A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2" y="1384074"/>
            <a:ext cx="3978661" cy="1146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150909-67F2-723D-D7B2-A54CF8314A5A}"/>
              </a:ext>
            </a:extLst>
          </p:cNvPr>
          <p:cNvSpPr txBox="1"/>
          <p:nvPr/>
        </p:nvSpPr>
        <p:spPr>
          <a:xfrm>
            <a:off x="538716" y="460744"/>
            <a:ext cx="11334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TfidVectorizer(</a:t>
            </a:r>
            <a:r>
              <a:rPr lang="en-US" dirty="0"/>
              <a:t>Term Frequency - Inverse Document Frequency) -  uses the frequency of words to determine how relevant those words are to a given document and calculating the word frequency.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31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g241d597028b_1_0">
            <a:extLst>
              <a:ext uri="{FF2B5EF4-FFF2-40B4-BE49-F238E27FC236}">
                <a16:creationId xmlns:a16="http://schemas.microsoft.com/office/drawing/2014/main" id="{459A4C57-1B3C-2BDF-642A-582A283BF52F}"/>
              </a:ext>
            </a:extLst>
          </p:cNvPr>
          <p:cNvSpPr txBox="1">
            <a:spLocks/>
          </p:cNvSpPr>
          <p:nvPr/>
        </p:nvSpPr>
        <p:spPr>
          <a:xfrm>
            <a:off x="832114" y="2055347"/>
            <a:ext cx="10515600" cy="124378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1800" dirty="0">
                <a:latin typeface="Bahnschrift Light" panose="020B0502040204020203" pitchFamily="34" charset="0"/>
              </a:rPr>
              <a:t>Importing the required libraries. Importing the dataset using the pandas library and declared as a def function. Exploring the data by .info(), .describe(), finding out the nan values in the dataset. </a:t>
            </a:r>
          </a:p>
        </p:txBody>
      </p:sp>
      <p:sp>
        <p:nvSpPr>
          <p:cNvPr id="5" name="Google Shape;91;g241d597028b_1_0">
            <a:extLst>
              <a:ext uri="{FF2B5EF4-FFF2-40B4-BE49-F238E27FC236}">
                <a16:creationId xmlns:a16="http://schemas.microsoft.com/office/drawing/2014/main" id="{3F954BC7-0DB4-C873-47BF-85D5B4432314}"/>
              </a:ext>
            </a:extLst>
          </p:cNvPr>
          <p:cNvSpPr txBox="1"/>
          <p:nvPr/>
        </p:nvSpPr>
        <p:spPr>
          <a:xfrm>
            <a:off x="4105490" y="1193425"/>
            <a:ext cx="81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5F12A-4659-1CA7-D632-21135E90622D}"/>
              </a:ext>
            </a:extLst>
          </p:cNvPr>
          <p:cNvSpPr txBox="1"/>
          <p:nvPr/>
        </p:nvSpPr>
        <p:spPr>
          <a:xfrm>
            <a:off x="844286" y="1025802"/>
            <a:ext cx="9843977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dk1"/>
                </a:solidFill>
                <a:latin typeface="Bahnschrift Light" panose="020B0502040204020203" pitchFamily="34" charset="0"/>
                <a:ea typeface="Calibri"/>
                <a:cs typeface="Calibri"/>
                <a:sym typeface="Calibri"/>
              </a:rPr>
              <a:t>For NLP, various packages like nltk, wordcloud, spacy, genism, textblob, textstat, etc. have been installed using !pip install code.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dk1"/>
                </a:solidFill>
                <a:latin typeface="Bahnschrift Light" panose="020B0502040204020203" pitchFamily="34" charset="0"/>
                <a:ea typeface="Calibri"/>
                <a:cs typeface="Calibri"/>
                <a:sym typeface="Calibri"/>
              </a:rPr>
              <a:t>Then imported those libraries and the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64EF9-81FD-D7EF-EFAC-856E45E20DA2}"/>
              </a:ext>
            </a:extLst>
          </p:cNvPr>
          <p:cNvSpPr txBox="1"/>
          <p:nvPr/>
        </p:nvSpPr>
        <p:spPr>
          <a:xfrm>
            <a:off x="2062635" y="399404"/>
            <a:ext cx="8393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dk1"/>
                </a:solidFill>
              </a:rPr>
              <a:t>UNDERSTANDING THE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A4F2B-3314-D102-673A-4C2840E5ED49}"/>
              </a:ext>
            </a:extLst>
          </p:cNvPr>
          <p:cNvSpPr txBox="1"/>
          <p:nvPr/>
        </p:nvSpPr>
        <p:spPr>
          <a:xfrm>
            <a:off x="832114" y="3261378"/>
            <a:ext cx="10162953" cy="378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ahnschrift Light" panose="020B0502040204020203" pitchFamily="34" charset="0"/>
                <a:ea typeface="Arial" panose="020B0604020202020204" pitchFamily="34" charset="0"/>
              </a:rPr>
              <a:t>The dataset contains around 20 lakh emails generated by employees of an organization.</a:t>
            </a:r>
            <a:endParaRPr lang="en-IN" sz="1600" dirty="0">
              <a:effectLst/>
              <a:latin typeface="Bahnschrift Light" panose="020B0502040204020203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C4D46-9589-49C5-6ABD-97A7F58A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487" y="4268950"/>
            <a:ext cx="5321573" cy="17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82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FB98FA-7A96-D600-1E6E-794BA84BBD0E}"/>
              </a:ext>
            </a:extLst>
          </p:cNvPr>
          <p:cNvSpPr txBox="1"/>
          <p:nvPr/>
        </p:nvSpPr>
        <p:spPr>
          <a:xfrm>
            <a:off x="2697481" y="85996"/>
            <a:ext cx="6097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  <a:latin typeface="Arial"/>
                <a:ea typeface="Calibri"/>
                <a:cs typeface="Arial"/>
                <a:sym typeface="Arial"/>
              </a:rPr>
              <a:t>MODEL BUILDING  </a:t>
            </a:r>
            <a:endParaRPr lang="en-IN" sz="3600" b="1" dirty="0">
              <a:solidFill>
                <a:schemeClr val="dk1"/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6DFD1-73B9-011D-D2CC-DE185686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9" y="1560011"/>
            <a:ext cx="4703841" cy="1734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2DFA8-D145-5EE5-FBE9-2A94072B1DE1}"/>
              </a:ext>
            </a:extLst>
          </p:cNvPr>
          <p:cNvSpPr txBox="1"/>
          <p:nvPr/>
        </p:nvSpPr>
        <p:spPr>
          <a:xfrm>
            <a:off x="519379" y="732327"/>
            <a:ext cx="1156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classification algorithm used is- NAÏVE BAYES – Gaussian NB, Multinomial NB and XGBoost Classifier.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618CE-2076-BB13-6F4E-BD7B620E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9" y="4352394"/>
            <a:ext cx="2971953" cy="768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B65D0-70E6-8A91-51E0-63211E42925E}"/>
              </a:ext>
            </a:extLst>
          </p:cNvPr>
          <p:cNvSpPr txBox="1"/>
          <p:nvPr/>
        </p:nvSpPr>
        <p:spPr>
          <a:xfrm>
            <a:off x="519380" y="3630021"/>
            <a:ext cx="874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Predicting the result based on the test data of the independent variable.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E7B14B-13D0-C324-B1AB-CDB73A36B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21" y="4602561"/>
            <a:ext cx="1860646" cy="4000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848A00-7251-94B3-9641-39ACEFEF5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0" y="5916834"/>
            <a:ext cx="2667137" cy="781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00A34-EBA9-8251-7BF3-398E7EE49973}"/>
              </a:ext>
            </a:extLst>
          </p:cNvPr>
          <p:cNvSpPr txBox="1"/>
          <p:nvPr/>
        </p:nvSpPr>
        <p:spPr>
          <a:xfrm flipH="1">
            <a:off x="519379" y="5343601"/>
            <a:ext cx="10767740" cy="3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Creating the confusion matrix using the dependent and the predicted value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E23851-FA70-2416-B720-CE6FE809A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913" y="6177197"/>
            <a:ext cx="2368672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19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67B1DC-9C55-55C8-DA5E-1950C9FD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" y="984764"/>
            <a:ext cx="4756394" cy="1060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A09963-491D-7A92-B2D5-6BD38A86E458}"/>
              </a:ext>
            </a:extLst>
          </p:cNvPr>
          <p:cNvSpPr txBox="1"/>
          <p:nvPr/>
        </p:nvSpPr>
        <p:spPr>
          <a:xfrm>
            <a:off x="351629" y="242312"/>
            <a:ext cx="106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measuring the accuracy of the training and the test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57D777-76F0-D15F-BDA8-B363410E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78" y="1146437"/>
            <a:ext cx="3340272" cy="495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611301-9D11-E9AF-1A44-2F9CEF21F6A6}"/>
              </a:ext>
            </a:extLst>
          </p:cNvPr>
          <p:cNvSpPr txBox="1"/>
          <p:nvPr/>
        </p:nvSpPr>
        <p:spPr>
          <a:xfrm>
            <a:off x="444136" y="2304411"/>
            <a:ext cx="811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the same way, built the model using </a:t>
            </a:r>
            <a:r>
              <a:rPr lang="en-IN" b="1" dirty="0"/>
              <a:t>Multinomial 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E5CE0-7FD0-FADA-DA50-97476DCDC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75" y="2977560"/>
            <a:ext cx="2140060" cy="539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14296A-CDFB-FC50-AE0D-C1F8515E623E}"/>
              </a:ext>
            </a:extLst>
          </p:cNvPr>
          <p:cNvSpPr txBox="1"/>
          <p:nvPr/>
        </p:nvSpPr>
        <p:spPr>
          <a:xfrm>
            <a:off x="3535971" y="3021053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accuracy score matrix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CC574-58BD-89A5-E769-FAA65AB28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75" y="4017384"/>
            <a:ext cx="3308520" cy="5143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16EBCF-9579-AD81-7235-3661B8F55B75}"/>
              </a:ext>
            </a:extLst>
          </p:cNvPr>
          <p:cNvSpPr txBox="1"/>
          <p:nvPr/>
        </p:nvSpPr>
        <p:spPr>
          <a:xfrm>
            <a:off x="4393735" y="4089906"/>
            <a:ext cx="532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test and the train accuracy score</a:t>
            </a:r>
          </a:p>
        </p:txBody>
      </p:sp>
    </p:spTree>
    <p:extLst>
      <p:ext uri="{BB962C8B-B14F-4D97-AF65-F5344CB8AC3E}">
        <p14:creationId xmlns:p14="http://schemas.microsoft.com/office/powerpoint/2010/main" val="3944045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26E330-417D-6126-E285-33A94060F4D9}"/>
              </a:ext>
            </a:extLst>
          </p:cNvPr>
          <p:cNvSpPr txBox="1"/>
          <p:nvPr/>
        </p:nvSpPr>
        <p:spPr>
          <a:xfrm>
            <a:off x="444136" y="365132"/>
            <a:ext cx="835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Using XGBOOST Classifier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158808-907E-70D0-671C-ACF42749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75" y="1018984"/>
            <a:ext cx="3587934" cy="70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CF3B6-37F6-37DF-0C3F-818F70A7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69" y="1178538"/>
            <a:ext cx="1225613" cy="400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08BA1-71D4-8870-27D9-911D0DF1B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16" y="2124131"/>
            <a:ext cx="4007056" cy="9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406352-9CCC-BDCE-A904-79840F782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724" y="2374969"/>
            <a:ext cx="2819545" cy="469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D56FC-7CAF-CE52-3298-BA771FD395BD}"/>
              </a:ext>
            </a:extLst>
          </p:cNvPr>
          <p:cNvSpPr txBox="1"/>
          <p:nvPr/>
        </p:nvSpPr>
        <p:spPr>
          <a:xfrm>
            <a:off x="444136" y="3552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Using Decision Tree Classifier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316195-5E24-4B16-BFE0-6D449E303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75" y="4134220"/>
            <a:ext cx="6001168" cy="10265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9E266D-2462-4709-DD46-A94882BE0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16" y="5571855"/>
            <a:ext cx="1378021" cy="793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E42439-1813-089B-4ACA-484E40ACAC0F}"/>
              </a:ext>
            </a:extLst>
          </p:cNvPr>
          <p:cNvSpPr txBox="1"/>
          <p:nvPr/>
        </p:nvSpPr>
        <p:spPr>
          <a:xfrm>
            <a:off x="2681544" y="5571855"/>
            <a:ext cx="435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confusion matrix and the accuracy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1ACA43-BF79-2B9E-9895-379A27BE5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059" y="4397707"/>
            <a:ext cx="3962604" cy="5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25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1E377C-C5D7-BC1C-17D8-3D22E1398595}"/>
              </a:ext>
            </a:extLst>
          </p:cNvPr>
          <p:cNvSpPr txBox="1"/>
          <p:nvPr/>
        </p:nvSpPr>
        <p:spPr>
          <a:xfrm>
            <a:off x="644237" y="2517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Using Random Forest Classifier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92DE3-4256-9619-B0D2-AD63232B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7" y="994544"/>
            <a:ext cx="5296464" cy="920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5FBA-9884-DD4B-F967-739CCEE6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7" y="2185615"/>
            <a:ext cx="5234049" cy="1633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7F777-D41E-861A-682B-13FE36E38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965" y="2591496"/>
            <a:ext cx="1774315" cy="917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EA44A-92B0-E146-49B4-15E58EF9B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962" y="1193408"/>
            <a:ext cx="3600635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5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C9BE2-AA82-7E96-010D-F8687DD038FF}"/>
              </a:ext>
            </a:extLst>
          </p:cNvPr>
          <p:cNvSpPr txBox="1"/>
          <p:nvPr/>
        </p:nvSpPr>
        <p:spPr>
          <a:xfrm>
            <a:off x="3553690" y="55419"/>
            <a:ext cx="508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  <a:latin typeface="Arial"/>
                <a:ea typeface="Calibri"/>
                <a:cs typeface="Arial"/>
              </a:rPr>
              <a:t>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45FEA-0E50-113D-11DE-20DC0602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09" y="1497780"/>
            <a:ext cx="4258097" cy="1532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6ACBA-0A4D-0589-B80F-E31C13714081}"/>
              </a:ext>
            </a:extLst>
          </p:cNvPr>
          <p:cNvSpPr txBox="1"/>
          <p:nvPr/>
        </p:nvSpPr>
        <p:spPr>
          <a:xfrm>
            <a:off x="540326" y="701750"/>
            <a:ext cx="1142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model evaluation techniques for the classification algorithm is available in the </a:t>
            </a:r>
            <a:r>
              <a:rPr lang="en-IN" b="1" dirty="0" err="1"/>
              <a:t>sklearn.metrics</a:t>
            </a:r>
            <a:r>
              <a:rPr lang="en-IN" b="1" dirty="0"/>
              <a:t> </a:t>
            </a:r>
            <a:r>
              <a:rPr lang="en-IN" dirty="0"/>
              <a:t>where area under the curve, f1 score, precision, recall, kappa score and support are calculated.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A74C6-F9C1-EC2E-0F76-AA7262F35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40" y="1908071"/>
            <a:ext cx="3784795" cy="520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19298-E0F0-5915-3E57-CCAAB71E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09" y="3180416"/>
            <a:ext cx="4099163" cy="3412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BA3C5-5B03-99B9-E3F2-2319FFF91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330" y="3180416"/>
            <a:ext cx="4181618" cy="34128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FA9DC7-77A7-8FAE-7B95-AA511E29CE9D}"/>
              </a:ext>
            </a:extLst>
          </p:cNvPr>
          <p:cNvSpPr txBox="1"/>
          <p:nvPr/>
        </p:nvSpPr>
        <p:spPr>
          <a:xfrm>
            <a:off x="4998720" y="3639787"/>
            <a:ext cx="206393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AUROC- </a:t>
            </a:r>
          </a:p>
          <a:p>
            <a:pPr algn="just"/>
            <a:r>
              <a:rPr lang="en-IN" sz="1600" dirty="0"/>
              <a:t>Accuracy under the receiver operating characteristic curve</a:t>
            </a:r>
          </a:p>
          <a:p>
            <a:pPr algn="just"/>
            <a:r>
              <a:rPr lang="en-IN" b="1" dirty="0"/>
              <a:t>AUPRC – </a:t>
            </a:r>
            <a:r>
              <a:rPr lang="en-IN" sz="1600" dirty="0"/>
              <a:t>Accuracy under the precision recall curve</a:t>
            </a:r>
          </a:p>
        </p:txBody>
      </p:sp>
    </p:spTree>
    <p:extLst>
      <p:ext uri="{BB962C8B-B14F-4D97-AF65-F5344CB8AC3E}">
        <p14:creationId xmlns:p14="http://schemas.microsoft.com/office/powerpoint/2010/main" val="4074858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E0FCE-3800-8D0A-05BD-29A712E1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4" y="1340410"/>
            <a:ext cx="3911801" cy="685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29213-689F-5789-E939-73198F86BA70}"/>
              </a:ext>
            </a:extLst>
          </p:cNvPr>
          <p:cNvSpPr txBox="1"/>
          <p:nvPr/>
        </p:nvSpPr>
        <p:spPr>
          <a:xfrm>
            <a:off x="422564" y="242455"/>
            <a:ext cx="1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Classification report- </a:t>
            </a:r>
            <a:r>
              <a:rPr lang="en-US" dirty="0"/>
              <a:t>used to measure the quality of predictions from a classification algorithm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C3E9E-0E2A-E0C5-8156-0A2944C8D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68" y="978932"/>
            <a:ext cx="3308520" cy="1638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E52F5-B749-CC7B-92B9-CA4F680A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64" y="3429000"/>
            <a:ext cx="3721291" cy="60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8EE756-21C7-9D75-74A7-F89CA0ED197A}"/>
              </a:ext>
            </a:extLst>
          </p:cNvPr>
          <p:cNvSpPr txBox="1"/>
          <p:nvPr/>
        </p:nvSpPr>
        <p:spPr>
          <a:xfrm rot="10800000" flipV="1">
            <a:off x="422564" y="2754868"/>
            <a:ext cx="477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Calculated the kappa score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8D0C66-8FF6-0629-3C2D-662045FE1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142" y="3533780"/>
            <a:ext cx="1263715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28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EC606E-35C0-AC4F-2F4C-B502270AF63B}"/>
              </a:ext>
            </a:extLst>
          </p:cNvPr>
          <p:cNvSpPr txBox="1"/>
          <p:nvPr/>
        </p:nvSpPr>
        <p:spPr>
          <a:xfrm>
            <a:off x="505690" y="1686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Model building using neural network: (CNN)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F298A-F003-3C44-5872-21568227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0" y="1626371"/>
            <a:ext cx="4772892" cy="2289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FFEB4-0B59-0FAE-F2BF-6F283508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858" y="1507178"/>
            <a:ext cx="5648507" cy="50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F13E5-A857-1924-506F-16063085577E}"/>
              </a:ext>
            </a:extLst>
          </p:cNvPr>
          <p:cNvSpPr txBox="1"/>
          <p:nvPr/>
        </p:nvSpPr>
        <p:spPr>
          <a:xfrm>
            <a:off x="574964" y="997200"/>
            <a:ext cx="4100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Step 1: Created the model, complied it and printed the summary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6E4AC-904D-CFF4-DAC2-48C4A7FA4529}"/>
              </a:ext>
            </a:extLst>
          </p:cNvPr>
          <p:cNvSpPr txBox="1"/>
          <p:nvPr/>
        </p:nvSpPr>
        <p:spPr>
          <a:xfrm>
            <a:off x="5895109" y="997201"/>
            <a:ext cx="238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Step 2: Fitting the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8EEAC-3216-BD51-3191-31B100A51C9D}"/>
              </a:ext>
            </a:extLst>
          </p:cNvPr>
          <p:cNvSpPr txBox="1"/>
          <p:nvPr/>
        </p:nvSpPr>
        <p:spPr>
          <a:xfrm>
            <a:off x="505690" y="4098902"/>
            <a:ext cx="368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Step 3: Model Evaluation on the test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1202D7-C104-89D9-32F9-18ED060EF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859" y="2247065"/>
            <a:ext cx="5648506" cy="2766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EDA12F-7CCA-0577-8FEF-A4F7A6EAA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90" y="4668164"/>
            <a:ext cx="2540131" cy="412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608CDC-AE60-B73C-0FDB-D767D9655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65" y="5381319"/>
            <a:ext cx="6324600" cy="6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21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CB5762-2AA5-56A9-62A1-562C262AEC81}"/>
              </a:ext>
            </a:extLst>
          </p:cNvPr>
          <p:cNvSpPr txBox="1"/>
          <p:nvPr/>
        </p:nvSpPr>
        <p:spPr>
          <a:xfrm>
            <a:off x="431716" y="261193"/>
            <a:ext cx="442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Step 4: To predict the dependent variable from the independent test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9FFC6-933E-0A1F-1799-E47A48BF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018" y="1248330"/>
            <a:ext cx="4121362" cy="419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FA391-5416-C5AD-560D-8DC403391484}"/>
              </a:ext>
            </a:extLst>
          </p:cNvPr>
          <p:cNvSpPr txBox="1"/>
          <p:nvPr/>
        </p:nvSpPr>
        <p:spPr>
          <a:xfrm>
            <a:off x="293566" y="1808366"/>
            <a:ext cx="4424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Step 5: Using .flatten to get the float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EEF4D5-4731-2358-3576-00416D14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18" y="2523341"/>
            <a:ext cx="4083260" cy="53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34616-44B5-1B83-C8A6-E5EDB890DD7E}"/>
              </a:ext>
            </a:extLst>
          </p:cNvPr>
          <p:cNvSpPr txBox="1"/>
          <p:nvPr/>
        </p:nvSpPr>
        <p:spPr>
          <a:xfrm>
            <a:off x="348984" y="3432430"/>
            <a:ext cx="442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Step 6: Creating the confusion matrix and generating the accuracy score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06998B-B407-A328-58C1-773B8AF7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66" y="4229706"/>
            <a:ext cx="6528135" cy="8382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02D065-3631-3FC8-D16F-2E1EF0FA6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276" y="4390604"/>
            <a:ext cx="2152761" cy="539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0AAE69-B284-D398-A4D6-15A7F6997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90" y="5425338"/>
            <a:ext cx="3270418" cy="5905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F57FCB-B2B6-B284-E54C-08B1C7DF2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286" y="5558695"/>
            <a:ext cx="1505027" cy="4572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A114AC-7F45-25E3-C0F8-6564BD449FF5}"/>
              </a:ext>
            </a:extLst>
          </p:cNvPr>
          <p:cNvSpPr txBox="1"/>
          <p:nvPr/>
        </p:nvSpPr>
        <p:spPr>
          <a:xfrm>
            <a:off x="7802879" y="5590055"/>
            <a:ext cx="382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accuracy of CNN was found to be 96.57%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758F24-160F-6A57-EE7D-57F89CD33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16" y="1206146"/>
            <a:ext cx="3260520" cy="426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9CA00B-574A-C869-C61E-620E525F5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066" y="2488705"/>
            <a:ext cx="3245017" cy="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99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8ACBE1-B114-F42F-FA0C-726705CD2FAA}"/>
              </a:ext>
            </a:extLst>
          </p:cNvPr>
          <p:cNvSpPr txBox="1"/>
          <p:nvPr/>
        </p:nvSpPr>
        <p:spPr>
          <a:xfrm>
            <a:off x="2840182" y="1824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  <a:latin typeface="Arial"/>
                <a:ea typeface="Calibri"/>
                <a:cs typeface="Arial"/>
              </a:rPr>
              <a:t>MODEL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4F34F-1D59-D107-23F7-2ECD00CD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618" y="1181943"/>
            <a:ext cx="3657788" cy="933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C528FA-0673-1D12-0BD5-26829A07B53D}"/>
              </a:ext>
            </a:extLst>
          </p:cNvPr>
          <p:cNvSpPr txBox="1"/>
          <p:nvPr/>
        </p:nvSpPr>
        <p:spPr>
          <a:xfrm>
            <a:off x="583474" y="957943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Imported pickle to dump the model. Created .sav file as this is a classification problem.  And created the dump file of count vectorizer and stored them in the same file.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DD038-1D13-CFC2-D5D0-7C9FF1D0564B}"/>
              </a:ext>
            </a:extLst>
          </p:cNvPr>
          <p:cNvSpPr txBox="1"/>
          <p:nvPr/>
        </p:nvSpPr>
        <p:spPr>
          <a:xfrm>
            <a:off x="4224845" y="2782668"/>
            <a:ext cx="332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Downloaded the python file.py form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AC6FC4-BE73-E8A6-3888-DC48669D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" y="2470100"/>
            <a:ext cx="2876698" cy="1917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A1A3C7-27A9-E37D-6BF9-18FCD5E38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4" y="4868165"/>
            <a:ext cx="4769095" cy="692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7FF8E0-2668-23EA-5EA8-D8BA4F2FD616}"/>
              </a:ext>
            </a:extLst>
          </p:cNvPr>
          <p:cNvSpPr txBox="1"/>
          <p:nvPr/>
        </p:nvSpPr>
        <p:spPr>
          <a:xfrm>
            <a:off x="6587837" y="4053395"/>
            <a:ext cx="417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 the file in anaconda prompt using </a:t>
            </a:r>
            <a:r>
              <a:rPr lang="en-US" sz="1600" b="1" dirty="0"/>
              <a:t>‘streamlit run (filename).py’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91109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451F81-025A-4CF7-D40B-E487A2BA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09" y="3247883"/>
            <a:ext cx="7025807" cy="3414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F3FEE3-44FE-D29F-6101-EC5D79908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7" y="89947"/>
            <a:ext cx="5363198" cy="2965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B57944-2530-8477-A612-94EA69FBA4D3}"/>
              </a:ext>
            </a:extLst>
          </p:cNvPr>
          <p:cNvSpPr txBox="1"/>
          <p:nvPr/>
        </p:nvSpPr>
        <p:spPr>
          <a:xfrm>
            <a:off x="6206836" y="105248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Hence, by entering the content of the data, it will predict whether the content is abusive or non-abusive.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07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5B5D5-46BD-05CF-E7E5-EFFE930F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1" y="274389"/>
            <a:ext cx="5766096" cy="249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6FFB1-E6F8-C78D-3930-54D759BF3BC2}"/>
              </a:ext>
            </a:extLst>
          </p:cNvPr>
          <p:cNvSpPr txBox="1"/>
          <p:nvPr/>
        </p:nvSpPr>
        <p:spPr>
          <a:xfrm>
            <a:off x="7039992" y="621437"/>
            <a:ext cx="4776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 the dataset has empty rows, the strip() function has been used to remove that and a new .txt file has been generated.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54DB4-A42B-FD0D-9501-5128AF9C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99" y="3337932"/>
            <a:ext cx="5740695" cy="920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B32E40-2EC9-6032-5E1D-7A9423D658B4}"/>
              </a:ext>
            </a:extLst>
          </p:cNvPr>
          <p:cNvSpPr txBox="1"/>
          <p:nvPr/>
        </p:nvSpPr>
        <p:spPr>
          <a:xfrm>
            <a:off x="6906827" y="3428999"/>
            <a:ext cx="500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1599660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7EE40-9233-3720-2A31-A94D6316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88" y="1136532"/>
            <a:ext cx="8674546" cy="4584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18FCE-0370-27CE-C3CA-D645C8B7B822}"/>
              </a:ext>
            </a:extLst>
          </p:cNvPr>
          <p:cNvSpPr txBox="1"/>
          <p:nvPr/>
        </p:nvSpPr>
        <p:spPr>
          <a:xfrm>
            <a:off x="2708563" y="496394"/>
            <a:ext cx="618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Model Deployment using CNN- NLP classified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17E20-388E-03B3-74E0-C4C8CE6A0BF4}"/>
              </a:ext>
            </a:extLst>
          </p:cNvPr>
          <p:cNvSpPr txBox="1"/>
          <p:nvPr/>
        </p:nvSpPr>
        <p:spPr>
          <a:xfrm>
            <a:off x="9607612" y="3332017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Dumped model using .h5 (this is specifically used for CNN)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0B44E-E2E8-E18F-58C3-ACC99BD9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080" y="2563559"/>
            <a:ext cx="2702665" cy="4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96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27436F-3D73-72E1-DBAE-2FC41551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2" y="170133"/>
            <a:ext cx="9512789" cy="3460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862DE-2A98-4E5F-0FE1-7D90ABEAD928}"/>
              </a:ext>
            </a:extLst>
          </p:cNvPr>
          <p:cNvSpPr txBox="1"/>
          <p:nvPr/>
        </p:nvSpPr>
        <p:spPr>
          <a:xfrm>
            <a:off x="482009" y="3834809"/>
            <a:ext cx="10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dataset has 5 columns out of which only 2 are required, i.e. (Content and Class)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75B42-A12D-E676-07C9-07473E3BA96C}"/>
              </a:ext>
            </a:extLst>
          </p:cNvPr>
          <p:cNvSpPr txBox="1"/>
          <p:nvPr/>
        </p:nvSpPr>
        <p:spPr>
          <a:xfrm>
            <a:off x="482009" y="4339163"/>
            <a:ext cx="922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Dropped the irrelevant columns from the dataset.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950C6-1608-0A26-6BE2-AE2A0CAA4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1" y="4912243"/>
            <a:ext cx="5893103" cy="5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931FB-119D-94C0-EEE7-91BEEA2F8195}"/>
              </a:ext>
            </a:extLst>
          </p:cNvPr>
          <p:cNvSpPr txBox="1"/>
          <p:nvPr/>
        </p:nvSpPr>
        <p:spPr>
          <a:xfrm>
            <a:off x="6762307" y="340242"/>
            <a:ext cx="416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 the datatype of the content column is object, need to convert it to string to replace the special characters.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B68CD-E735-81CE-E7FD-1644BA6C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4" y="249382"/>
            <a:ext cx="4864350" cy="3670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2C125-F27D-BA3B-64ED-0946E037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72" y="3739360"/>
            <a:ext cx="7305240" cy="30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A22B4-DF2C-1BA5-B868-85208AF9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4" y="230414"/>
            <a:ext cx="6296614" cy="2592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3D95B-2C7C-A1B5-3DFA-33A0E7E0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70" y="3506680"/>
            <a:ext cx="7337640" cy="2907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5D744-68BB-AAA6-DF94-EC3A0AB872B8}"/>
              </a:ext>
            </a:extLst>
          </p:cNvPr>
          <p:cNvSpPr txBox="1"/>
          <p:nvPr/>
        </p:nvSpPr>
        <p:spPr>
          <a:xfrm>
            <a:off x="7003312" y="474921"/>
            <a:ext cx="343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removing the special characters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4B249-6D8D-FA55-3520-A4ACCC0C7880}"/>
              </a:ext>
            </a:extLst>
          </p:cNvPr>
          <p:cNvSpPr txBox="1"/>
          <p:nvPr/>
        </p:nvSpPr>
        <p:spPr>
          <a:xfrm>
            <a:off x="288484" y="3912781"/>
            <a:ext cx="3170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Removing extra punctuation marks</a:t>
            </a:r>
          </a:p>
        </p:txBody>
      </p:sp>
    </p:spTree>
    <p:extLst>
      <p:ext uri="{BB962C8B-B14F-4D97-AF65-F5344CB8AC3E}">
        <p14:creationId xmlns:p14="http://schemas.microsoft.com/office/powerpoint/2010/main" val="155515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CA8DCE-3B30-FE58-CE10-3C418F86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0" y="0"/>
            <a:ext cx="7716115" cy="3026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24D38-5099-F8AD-A694-A6B1B5116945}"/>
              </a:ext>
            </a:extLst>
          </p:cNvPr>
          <p:cNvSpPr txBox="1"/>
          <p:nvPr/>
        </p:nvSpPr>
        <p:spPr>
          <a:xfrm>
            <a:off x="8187069" y="411126"/>
            <a:ext cx="318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Removal of extra spaces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E9F59-CF32-4AA5-6C6E-2DD8C934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12" y="3499304"/>
            <a:ext cx="8297406" cy="3253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EB46AE-01E6-7E43-CAE1-ED82CC2FDEC3}"/>
              </a:ext>
            </a:extLst>
          </p:cNvPr>
          <p:cNvSpPr txBox="1"/>
          <p:nvPr/>
        </p:nvSpPr>
        <p:spPr>
          <a:xfrm>
            <a:off x="134679" y="3792279"/>
            <a:ext cx="301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Removing the digits </a:t>
            </a:r>
          </a:p>
        </p:txBody>
      </p:sp>
    </p:spTree>
    <p:extLst>
      <p:ext uri="{BB962C8B-B14F-4D97-AF65-F5344CB8AC3E}">
        <p14:creationId xmlns:p14="http://schemas.microsoft.com/office/powerpoint/2010/main" val="242414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7A9E5-23B8-770D-5744-4599C5B0EFC4}"/>
              </a:ext>
            </a:extLst>
          </p:cNvPr>
          <p:cNvSpPr txBox="1"/>
          <p:nvPr/>
        </p:nvSpPr>
        <p:spPr>
          <a:xfrm>
            <a:off x="2218660" y="1020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dk1"/>
                </a:solidFill>
                <a:latin typeface="Arial"/>
                <a:ea typeface="Calibri"/>
                <a:cs typeface="Arial"/>
                <a:sym typeface="Arial"/>
              </a:rPr>
              <a:t>VISUALIZATIONS</a:t>
            </a:r>
            <a:endParaRPr lang="en-IN" sz="3600" b="1" dirty="0">
              <a:solidFill>
                <a:schemeClr val="dk1"/>
              </a:solidFill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0F82B-003A-184C-B635-DFE3CD6D3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8" y="784620"/>
            <a:ext cx="5369170" cy="5545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25CEE-0EAA-8A28-621A-46FE705D8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620" y="748370"/>
            <a:ext cx="6187935" cy="558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885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1032</Words>
  <Application>Microsoft Office PowerPoint</Application>
  <PresentationFormat>Widescreen</PresentationFormat>
  <Paragraphs>101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Bahnschrift Light</vt:lpstr>
      <vt:lpstr>Calibri</vt:lpstr>
      <vt:lpstr>Century Gothic</vt:lpstr>
      <vt:lpstr>Elephant</vt:lpstr>
      <vt:lpstr>Verdana</vt:lpstr>
      <vt:lpstr>BrushVTI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VRUNDA PATEL</dc:creator>
  <cp:lastModifiedBy>VRUNDA PATEL</cp:lastModifiedBy>
  <cp:revision>37</cp:revision>
  <dcterms:created xsi:type="dcterms:W3CDTF">2023-05-22T19:39:48Z</dcterms:created>
  <dcterms:modified xsi:type="dcterms:W3CDTF">2023-06-13T16:40:33Z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2023-05-22T19:44:38Z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eb64ef90-5b08-4cec-8ca6-f8a641ed822b</vt:lpwstr>
  </property>
  <property fmtid="{D5CDD505-2E9C-101B-9397-08002B2CF9AE}" pid="7" name="MSIP_Label_defa4170-0d19-0005-0004-bc88714345d2_ActionId">
    <vt:lpwstr>94ced084-d79a-4c5f-b7cb-200deb72df1a</vt:lpwstr>
  </property>
  <property fmtid="{D5CDD505-2E9C-101B-9397-08002B2CF9AE}" pid="8" name="MSIP_Label_defa4170-0d19-0005-0004-bc88714345d2_ContentBits">
    <vt:lpwstr>0</vt:lpwstr>
  </property>
</Properties>
</file>